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32"/>
  </p:notesMasterIdLst>
  <p:handoutMasterIdLst>
    <p:handoutMasterId r:id="rId33"/>
  </p:handoutMasterIdLst>
  <p:sldIdLst>
    <p:sldId id="267" r:id="rId5"/>
    <p:sldId id="278" r:id="rId6"/>
    <p:sldId id="280" r:id="rId7"/>
    <p:sldId id="279" r:id="rId8"/>
    <p:sldId id="269" r:id="rId9"/>
    <p:sldId id="287" r:id="rId10"/>
    <p:sldId id="302" r:id="rId11"/>
    <p:sldId id="283" r:id="rId12"/>
    <p:sldId id="303" r:id="rId13"/>
    <p:sldId id="304" r:id="rId14"/>
    <p:sldId id="305" r:id="rId15"/>
    <p:sldId id="289" r:id="rId16"/>
    <p:sldId id="290" r:id="rId17"/>
    <p:sldId id="301" r:id="rId18"/>
    <p:sldId id="291" r:id="rId19"/>
    <p:sldId id="292" r:id="rId20"/>
    <p:sldId id="294" r:id="rId21"/>
    <p:sldId id="300" r:id="rId22"/>
    <p:sldId id="295" r:id="rId23"/>
    <p:sldId id="296" r:id="rId24"/>
    <p:sldId id="297" r:id="rId25"/>
    <p:sldId id="307" r:id="rId26"/>
    <p:sldId id="281" r:id="rId27"/>
    <p:sldId id="282" r:id="rId28"/>
    <p:sldId id="286" r:id="rId29"/>
    <p:sldId id="288" r:id="rId30"/>
    <p:sldId id="273" r:id="rId31"/>
  </p:sldIdLst>
  <p:sldSz cx="12188825" cy="6858000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599" autoAdjust="0"/>
  </p:normalViewPr>
  <p:slideViewPr>
    <p:cSldViewPr>
      <p:cViewPr>
        <p:scale>
          <a:sx n="81" d="100"/>
          <a:sy n="81" d="100"/>
        </p:scale>
        <p:origin x="-78" y="-96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9/9/2019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9/9/2019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5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74690-7256-4BB9-AC0F-97AEAE8CD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226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74690-7256-4BB9-AC0F-97AEAE8CD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63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9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0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80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392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12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953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79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8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84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31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9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8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1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9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8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8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74690-7256-4BB9-AC0F-97AEAE8CD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1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0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074690-7256-4BB9-AC0F-97AEAE8CD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0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5.bin"/><Relationship Id="rId4" Type="http://schemas.openxmlformats.org/officeDocument/2006/relationships/hyperlink" Target="https://www.lni.wa.gov/forms/pdf/F700-002-000.pdf" TargetMode="Externa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docs.google.com/spreadsheets/d/1_PNWQsfnNObitryo8Uzol7EQuEQYeoblMHcx0uv2XjA/edit?pli=1#gid=1950104719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ls.dor.wa.gov/minorworkpermit.aspx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_PNWQsfnNObitryo8Uzol7EQuEQYeoblMHcx0uv2XjA/edit#gid=195010471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bls.dor.wa.gov/minorworkpermit.aspx" TargetMode="External"/><Relationship Id="rId3" Type="http://schemas.openxmlformats.org/officeDocument/2006/relationships/hyperlink" Target="https://www.lni.wa.gov/" TargetMode="External"/><Relationship Id="rId7" Type="http://schemas.openxmlformats.org/officeDocument/2006/relationships/hyperlink" Target="http://www.k12.wa.us/CareerTechEd/CodeChart.aspx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k12.wa.us/careerteched/WorkBasedLearning/WorksiteLearningManual.pdf" TargetMode="External"/><Relationship Id="rId5" Type="http://schemas.openxmlformats.org/officeDocument/2006/relationships/hyperlink" Target="https://www.lni.wa.gov/Forms/pdf/F700-166-000.pdf" TargetMode="External"/><Relationship Id="rId4" Type="http://schemas.openxmlformats.org/officeDocument/2006/relationships/hyperlink" Target="https://www.lni.wa.gov/forms/pdf/F700-002-000.pdf" TargetMode="External"/><Relationship Id="rId9" Type="http://schemas.openxmlformats.org/officeDocument/2006/relationships/hyperlink" Target="https://docs.google.com/spreadsheets/d/1_PNWQsfnNObitryo8Uzol7EQuEQYeoblMHcx0uv2XjA/edit?pli=1#gid=1950104719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Work-Based Learning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4884" y="5257800"/>
            <a:ext cx="9429931" cy="991077"/>
          </a:xfrm>
        </p:spPr>
        <p:txBody>
          <a:bodyPr/>
          <a:lstStyle/>
          <a:p>
            <a:r>
              <a:rPr lang="en-US" dirty="0"/>
              <a:t>Work-based learning is an educational strategy that provides students with real-life work experiences where they can apply academic and technical skills and develop their employability.</a:t>
            </a: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Recruiting Work Site Learning Students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Counselors </a:t>
            </a:r>
          </a:p>
          <a:p>
            <a:r>
              <a:rPr lang="en-US" dirty="0"/>
              <a:t>Other students</a:t>
            </a:r>
          </a:p>
          <a:p>
            <a:r>
              <a:rPr lang="en-US" dirty="0"/>
              <a:t>Teachers</a:t>
            </a:r>
          </a:p>
          <a:p>
            <a:r>
              <a:rPr lang="en-US" dirty="0"/>
              <a:t>Business</a:t>
            </a:r>
          </a:p>
          <a:p>
            <a:r>
              <a:rPr lang="en-US" dirty="0" smtClean="0"/>
              <a:t>Showcase </a:t>
            </a:r>
            <a:r>
              <a:rPr lang="en-US" dirty="0"/>
              <a:t>@ 8</a:t>
            </a:r>
            <a:r>
              <a:rPr lang="en-US" baseline="30000" dirty="0"/>
              <a:t>th</a:t>
            </a:r>
            <a:r>
              <a:rPr lang="en-US" dirty="0"/>
              <a:t> grade Tours</a:t>
            </a:r>
          </a:p>
          <a:p>
            <a:r>
              <a:rPr lang="en-US" dirty="0" smtClean="0"/>
              <a:t>Forecasting or </a:t>
            </a:r>
            <a:r>
              <a:rPr lang="en-US" dirty="0"/>
              <a:t>Opportunity Fair</a:t>
            </a:r>
            <a:endParaRPr lang="en-US" dirty="0" smtClean="0"/>
          </a:p>
          <a:p>
            <a:r>
              <a:rPr lang="en-US" dirty="0" smtClean="0"/>
              <a:t>Parents or family members </a:t>
            </a:r>
          </a:p>
          <a:p>
            <a:r>
              <a:rPr lang="en-US" dirty="0" smtClean="0"/>
              <a:t>Parent Night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0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Advertising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0859" y="742671"/>
            <a:ext cx="4685742" cy="3657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3066213"/>
            <a:ext cx="5003800" cy="3752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2922" y="1010158"/>
            <a:ext cx="2692400" cy="1396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28" y="2921000"/>
            <a:ext cx="258976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012" y="228600"/>
            <a:ext cx="5943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Student Application Process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95643956"/>
              </p:ext>
            </p:extLst>
          </p:nvPr>
        </p:nvGraphicFramePr>
        <p:xfrm>
          <a:off x="7161213" y="668338"/>
          <a:ext cx="4419600" cy="578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Document" r:id="rId4" imgW="7242408" imgH="9482947" progId="Word.Document.8">
                  <p:embed/>
                </p:oleObj>
              </mc:Choice>
              <mc:Fallback>
                <p:oleObj name="Document" r:id="rId4" imgW="7242408" imgH="9482947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1213" y="668338"/>
                        <a:ext cx="4419600" cy="578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Content Placeholder 1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57802491"/>
              </p:ext>
            </p:extLst>
          </p:nvPr>
        </p:nvGraphicFramePr>
        <p:xfrm>
          <a:off x="382588" y="668338"/>
          <a:ext cx="4176712" cy="578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Document" r:id="rId6" imgW="5943600" imgH="8236800" progId="Word.Document.8">
                  <p:embed/>
                </p:oleObj>
              </mc:Choice>
              <mc:Fallback>
                <p:oleObj name="Document" r:id="rId6" imgW="5943600" imgH="823680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2588" y="668338"/>
                        <a:ext cx="4176712" cy="578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03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525391"/>
            <a:ext cx="9751060" cy="406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Contract, Questionnaire and Parent School Authorization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61668" y="16002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 &amp; I</a:t>
            </a:r>
          </a:p>
          <a:p>
            <a:r>
              <a:rPr lang="en-US" dirty="0" smtClean="0">
                <a:hlinkClick r:id="rId4"/>
              </a:rPr>
              <a:t>Parent School Authorization form</a:t>
            </a:r>
          </a:p>
        </p:txBody>
      </p:sp>
      <p:graphicFrame>
        <p:nvGraphicFramePr>
          <p:cNvPr id="21" name="Content Placeholder 2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66027441"/>
              </p:ext>
            </p:extLst>
          </p:nvPr>
        </p:nvGraphicFramePr>
        <p:xfrm>
          <a:off x="5405439" y="1152525"/>
          <a:ext cx="4346574" cy="483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Document" r:id="rId5" imgW="8184375" imgH="7390781" progId="Word.Document.12">
                  <p:embed/>
                </p:oleObj>
              </mc:Choice>
              <mc:Fallback>
                <p:oleObj name="Document" r:id="rId5" imgW="8184375" imgH="739078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5439" y="1152525"/>
                        <a:ext cx="4346574" cy="483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147816"/>
              </p:ext>
            </p:extLst>
          </p:nvPr>
        </p:nvGraphicFramePr>
        <p:xfrm>
          <a:off x="4875212" y="990600"/>
          <a:ext cx="4319588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9" name="Document" r:id="rId7" imgW="7290696" imgH="9141751" progId="Word.Document.8">
                  <p:embed/>
                </p:oleObj>
              </mc:Choice>
              <mc:Fallback>
                <p:oleObj name="Document" r:id="rId7" imgW="7290696" imgH="9141751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75212" y="990600"/>
                        <a:ext cx="4319588" cy="541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775" cy="64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967435"/>
              </p:ext>
            </p:extLst>
          </p:nvPr>
        </p:nvGraphicFramePr>
        <p:xfrm>
          <a:off x="531812" y="983776"/>
          <a:ext cx="4076532" cy="5379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Document" r:id="rId10" imgW="7287840" imgH="9618840" progId="Word.Document.8">
                  <p:embed/>
                </p:oleObj>
              </mc:Choice>
              <mc:Fallback>
                <p:oleObj name="Document" r:id="rId10" imgW="7287840" imgH="9618840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1812" y="983776"/>
                        <a:ext cx="4076532" cy="53793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94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Work Based Learning Student Documentation </a:t>
            </a:r>
            <a:endParaRPr lang="en-US" dirty="0"/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2012" y="1828800"/>
            <a:ext cx="7143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7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4722812" y="364900"/>
            <a:ext cx="1524000" cy="64933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456" y="364901"/>
            <a:ext cx="4769806" cy="711200"/>
          </a:xfrm>
        </p:spPr>
        <p:txBody>
          <a:bodyPr/>
          <a:lstStyle/>
          <a:p>
            <a:pPr algn="ctr"/>
            <a:r>
              <a:rPr lang="en-US" dirty="0" smtClean="0"/>
              <a:t>Learning Agreement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7909" y="291920"/>
            <a:ext cx="4769806" cy="711200"/>
          </a:xfrm>
        </p:spPr>
        <p:txBody>
          <a:bodyPr/>
          <a:lstStyle/>
          <a:p>
            <a:pPr algn="ctr"/>
            <a:r>
              <a:rPr lang="en-US" dirty="0" smtClean="0"/>
              <a:t>Site Qualification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22397906"/>
              </p:ext>
            </p:extLst>
          </p:nvPr>
        </p:nvGraphicFramePr>
        <p:xfrm>
          <a:off x="690563" y="995363"/>
          <a:ext cx="4129087" cy="574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Document" r:id="rId4" imgW="6898242" imgH="9595353" progId="Word.Document.8">
                  <p:embed/>
                </p:oleObj>
              </mc:Choice>
              <mc:Fallback>
                <p:oleObj name="Document" r:id="rId4" imgW="6898242" imgH="9595353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0563" y="995363"/>
                        <a:ext cx="4129087" cy="574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ontent Placeholder 7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122272621"/>
              </p:ext>
            </p:extLst>
          </p:nvPr>
        </p:nvGraphicFramePr>
        <p:xfrm>
          <a:off x="6399212" y="1118913"/>
          <a:ext cx="4071189" cy="535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Document" r:id="rId6" imgW="6929882" imgH="9122252" progId="Word.Document.8">
                  <p:embed/>
                </p:oleObj>
              </mc:Choice>
              <mc:Fallback>
                <p:oleObj name="Document" r:id="rId6" imgW="6929882" imgH="9122252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9212" y="1118913"/>
                        <a:ext cx="4071189" cy="5358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50662" y="364900"/>
            <a:ext cx="1645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Job Site Paperwork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670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457200"/>
            <a:ext cx="4769806" cy="711200"/>
          </a:xfrm>
        </p:spPr>
        <p:txBody>
          <a:bodyPr/>
          <a:lstStyle/>
          <a:p>
            <a:pPr algn="ctr"/>
            <a:r>
              <a:rPr lang="en-US" dirty="0" smtClean="0"/>
              <a:t>Student Orientation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7134" y="491544"/>
            <a:ext cx="4769806" cy="711200"/>
          </a:xfrm>
        </p:spPr>
        <p:txBody>
          <a:bodyPr/>
          <a:lstStyle/>
          <a:p>
            <a:pPr algn="ctr"/>
            <a:r>
              <a:rPr lang="en-US" dirty="0" smtClean="0"/>
              <a:t>Initial Learning Plan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08439801"/>
              </p:ext>
            </p:extLst>
          </p:nvPr>
        </p:nvGraphicFramePr>
        <p:xfrm>
          <a:off x="760412" y="977562"/>
          <a:ext cx="3733800" cy="5516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Document" r:id="rId4" imgW="6221578" imgH="9190713" progId="Word.Document.8">
                  <p:embed/>
                </p:oleObj>
              </mc:Choice>
              <mc:Fallback>
                <p:oleObj name="Document" r:id="rId4" imgW="6221578" imgH="9190713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412" y="977562"/>
                        <a:ext cx="3733800" cy="5516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Content Placeholder 3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58947191"/>
              </p:ext>
            </p:extLst>
          </p:nvPr>
        </p:nvGraphicFramePr>
        <p:xfrm>
          <a:off x="6780212" y="1131948"/>
          <a:ext cx="4002390" cy="5355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Document" r:id="rId6" imgW="7021151" imgH="9395848" progId="Word.Document.8">
                  <p:embed/>
                </p:oleObj>
              </mc:Choice>
              <mc:Fallback>
                <p:oleObj name="Document" r:id="rId6" imgW="7021151" imgH="9395848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0212" y="1131948"/>
                        <a:ext cx="4002390" cy="53556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514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6612" y="304800"/>
            <a:ext cx="2590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Evaluation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146049"/>
              </p:ext>
            </p:extLst>
          </p:nvPr>
        </p:nvGraphicFramePr>
        <p:xfrm>
          <a:off x="989013" y="817563"/>
          <a:ext cx="4175125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8" name="Document" r:id="rId4" imgW="7021151" imgH="9109359" progId="Word.Document.8">
                  <p:embed/>
                </p:oleObj>
              </mc:Choice>
              <mc:Fallback>
                <p:oleObj name="Document" r:id="rId4" imgW="7021151" imgH="9109359" progId="Word.Documen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9013" y="817563"/>
                        <a:ext cx="4175125" cy="541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531671"/>
              </p:ext>
            </p:extLst>
          </p:nvPr>
        </p:nvGraphicFramePr>
        <p:xfrm>
          <a:off x="6360318" y="817563"/>
          <a:ext cx="4922838" cy="541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Document" r:id="rId6" imgW="6998088" imgH="7698866" progId="Word.Document.12">
                  <p:embed/>
                </p:oleObj>
              </mc:Choice>
              <mc:Fallback>
                <p:oleObj name="Document" r:id="rId6" imgW="6998088" imgH="769886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60318" y="817563"/>
                        <a:ext cx="4922838" cy="541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2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411289"/>
            <a:ext cx="3358325" cy="14832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7212" y="1698301"/>
            <a:ext cx="2590800" cy="3485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 smtClean="0"/>
              <a:t>Minor </a:t>
            </a:r>
            <a:r>
              <a:rPr lang="en-US" sz="2000" b="1" dirty="0" smtClean="0">
                <a:hlinkClick r:id="rId3"/>
              </a:rPr>
              <a:t>Work</a:t>
            </a:r>
            <a:r>
              <a:rPr lang="en-US" sz="2000" b="1" dirty="0" smtClean="0"/>
              <a:t> Permit</a:t>
            </a:r>
            <a:br>
              <a:rPr lang="en-US" sz="2000" b="1" dirty="0" smtClean="0"/>
            </a:br>
            <a:r>
              <a:rPr lang="en-US" sz="2000" b="1" dirty="0" smtClean="0"/>
              <a:t>for Employers</a:t>
            </a:r>
            <a:endParaRPr lang="en-US" sz="2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3061" y="1466115"/>
            <a:ext cx="4769806" cy="711200"/>
          </a:xfrm>
        </p:spPr>
        <p:txBody>
          <a:bodyPr/>
          <a:lstStyle/>
          <a:p>
            <a:r>
              <a:rPr lang="en-US" dirty="0" smtClean="0"/>
              <a:t>Parent School Authorization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2438399"/>
            <a:ext cx="3052618" cy="395044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8212" y="1489306"/>
            <a:ext cx="3505200" cy="711200"/>
          </a:xfrm>
        </p:spPr>
        <p:txBody>
          <a:bodyPr/>
          <a:lstStyle/>
          <a:p>
            <a:r>
              <a:rPr lang="en-US" dirty="0" smtClean="0"/>
              <a:t>Student Learning Variance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12" y="2280103"/>
            <a:ext cx="3124199" cy="404308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2053743"/>
            <a:ext cx="347402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635000"/>
          </a:xfrm>
        </p:spPr>
        <p:txBody>
          <a:bodyPr/>
          <a:lstStyle/>
          <a:p>
            <a:pPr algn="ctr"/>
            <a:r>
              <a:rPr lang="en-US" dirty="0" smtClean="0"/>
              <a:t>Skyward Grading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t="1" b="30865"/>
          <a:stretch/>
        </p:blipFill>
        <p:spPr bwMode="auto">
          <a:xfrm>
            <a:off x="912811" y="1447800"/>
            <a:ext cx="10057131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52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8883" y="457200"/>
            <a:ext cx="9751060" cy="22098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Benefits of </a:t>
            </a:r>
            <a:r>
              <a:rPr lang="en-US" b="1" dirty="0" smtClean="0"/>
              <a:t>Work-Based </a:t>
            </a:r>
            <a:r>
              <a:rPr lang="en-US" b="1" dirty="0"/>
              <a:t>Learning </a:t>
            </a:r>
            <a:r>
              <a:rPr lang="en-US" b="1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218883" y="2057400"/>
            <a:ext cx="975106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Show improved academic </a:t>
            </a:r>
            <a:r>
              <a:rPr lang="en-US" dirty="0" smtClean="0"/>
              <a:t>achievement</a:t>
            </a:r>
            <a:endParaRPr lang="en-US" dirty="0"/>
          </a:p>
          <a:p>
            <a:r>
              <a:rPr lang="en-US" dirty="0" smtClean="0"/>
              <a:t> </a:t>
            </a:r>
            <a:r>
              <a:rPr lang="en-US" dirty="0"/>
              <a:t>Realize the relevance of their education and apply acquired  knowledge in a </a:t>
            </a:r>
            <a:r>
              <a:rPr lang="en-US" dirty="0" smtClean="0"/>
              <a:t>  meaningful way</a:t>
            </a:r>
            <a:endParaRPr lang="en-US" dirty="0"/>
          </a:p>
          <a:p>
            <a:r>
              <a:rPr lang="en-US" dirty="0" smtClean="0"/>
              <a:t>Have </a:t>
            </a:r>
            <a:r>
              <a:rPr lang="en-US" dirty="0"/>
              <a:t>the opportunity to explore career </a:t>
            </a:r>
            <a:r>
              <a:rPr lang="en-US" dirty="0" smtClean="0"/>
              <a:t>options</a:t>
            </a:r>
            <a:endParaRPr lang="en-US" dirty="0"/>
          </a:p>
          <a:p>
            <a:r>
              <a:rPr lang="en-US" dirty="0" smtClean="0"/>
              <a:t>Increase self-confidence</a:t>
            </a:r>
            <a:endParaRPr lang="en-US" dirty="0"/>
          </a:p>
          <a:p>
            <a:r>
              <a:rPr lang="en-US" dirty="0" smtClean="0"/>
              <a:t>Acquire </a:t>
            </a:r>
            <a:r>
              <a:rPr lang="en-US" dirty="0"/>
              <a:t>real workplace experience and employability </a:t>
            </a:r>
            <a:r>
              <a:rPr lang="en-US" dirty="0" smtClean="0"/>
              <a:t>skills</a:t>
            </a:r>
            <a:endParaRPr lang="en-US" dirty="0"/>
          </a:p>
          <a:p>
            <a:r>
              <a:rPr lang="en-US" dirty="0" smtClean="0"/>
              <a:t>Connect </a:t>
            </a:r>
            <a:r>
              <a:rPr lang="en-US" dirty="0"/>
              <a:t>with an adult role </a:t>
            </a:r>
            <a:r>
              <a:rPr lang="en-US" dirty="0" smtClean="0"/>
              <a:t>model</a:t>
            </a:r>
            <a:endParaRPr lang="en-US" dirty="0"/>
          </a:p>
          <a:p>
            <a:r>
              <a:rPr lang="en-US" dirty="0" smtClean="0"/>
              <a:t>Be </a:t>
            </a:r>
            <a:r>
              <a:rPr lang="en-US" dirty="0"/>
              <a:t>more likely to go on to some type of educational training after high </a:t>
            </a:r>
            <a:r>
              <a:rPr lang="en-US" dirty="0" smtClean="0"/>
              <a:t>school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One assignment for the whole semester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5495" r="20169" b="7692"/>
          <a:stretch/>
        </p:blipFill>
        <p:spPr>
          <a:xfrm rot="5400000">
            <a:off x="2860254" y="-48226"/>
            <a:ext cx="4791916" cy="8229600"/>
          </a:xfrm>
        </p:spPr>
      </p:pic>
    </p:spTree>
    <p:extLst>
      <p:ext uri="{BB962C8B-B14F-4D97-AF65-F5344CB8AC3E}">
        <p14:creationId xmlns:p14="http://schemas.microsoft.com/office/powerpoint/2010/main" val="23862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2" y="1708666"/>
            <a:ext cx="9751060" cy="1168400"/>
          </a:xfrm>
        </p:spPr>
        <p:txBody>
          <a:bodyPr>
            <a:normAutofit/>
          </a:bodyPr>
          <a:lstStyle/>
          <a:p>
            <a:pPr algn="ctr"/>
            <a:r>
              <a:rPr lang="en-US" sz="2000" dirty="0" smtClean="0"/>
              <a:t>Partnership-a mutually supportive relationship between a business and a school district in which the partners commit themselves to specific goals and activities intended to benefit students, schools and business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6695">
            <a:off x="1839102" y="638719"/>
            <a:ext cx="1476375" cy="762000"/>
          </a:xfrm>
        </p:spPr>
      </p:pic>
      <p:sp>
        <p:nvSpPr>
          <p:cNvPr id="5" name="Rectangle 4"/>
          <p:cNvSpPr/>
          <p:nvPr/>
        </p:nvSpPr>
        <p:spPr>
          <a:xfrm>
            <a:off x="3122612" y="635000"/>
            <a:ext cx="5562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Partners In Business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2612" y="1339334"/>
            <a:ext cx="5130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Schools, Community and Business Working Together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18012" y="3273517"/>
            <a:ext cx="5105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General Advisory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Program Advisory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 Site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Job Shadow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Industry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Career Fair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Mock Interviews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6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152400"/>
            <a:ext cx="6324600" cy="3109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597" y="2819400"/>
            <a:ext cx="5258196" cy="3943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3581400"/>
            <a:ext cx="4133850" cy="275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8411" y="304800"/>
            <a:ext cx="3572567" cy="23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939800"/>
          </a:xfrm>
        </p:spPr>
        <p:txBody>
          <a:bodyPr/>
          <a:lstStyle/>
          <a:p>
            <a:pPr algn="ctr"/>
            <a:r>
              <a:rPr lang="en-US" dirty="0"/>
              <a:t>Student Records Management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912812" y="1310987"/>
            <a:ext cx="9677400" cy="1021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 following are the essential elements of a student Worksite Learning file. These are required for audit compliance and connecting the experience to the student’s High School and Beyond Plan: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8012" y="2514600"/>
            <a:ext cx="11201400" cy="4038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   Worksite </a:t>
            </a:r>
            <a:r>
              <a:rPr lang="en-US" dirty="0"/>
              <a:t>Learning Agreement 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smtClean="0"/>
              <a:t>  Evidence </a:t>
            </a:r>
            <a:r>
              <a:rPr lang="en-US" dirty="0"/>
              <a:t>of site supervisor Program Orientation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smtClean="0"/>
              <a:t>  Evidence </a:t>
            </a:r>
            <a:r>
              <a:rPr lang="en-US" dirty="0"/>
              <a:t>of Employee Orientation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Worksite </a:t>
            </a:r>
            <a:r>
              <a:rPr lang="en-US" dirty="0"/>
              <a:t>Learning </a:t>
            </a:r>
            <a:r>
              <a:rPr lang="en-US" dirty="0" smtClean="0"/>
              <a:t>Plans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Record </a:t>
            </a:r>
            <a:r>
              <a:rPr lang="en-US" dirty="0"/>
              <a:t>of student hours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Record </a:t>
            </a:r>
            <a:r>
              <a:rPr lang="en-US" dirty="0"/>
              <a:t>of connection to </a:t>
            </a:r>
            <a:r>
              <a:rPr lang="en-US" dirty="0" smtClean="0"/>
              <a:t>completed High </a:t>
            </a:r>
            <a:r>
              <a:rPr lang="en-US" dirty="0"/>
              <a:t>School and Beyond Plan  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/>
              <a:t>Labor and Industries documents as required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Documentation </a:t>
            </a:r>
            <a:r>
              <a:rPr lang="en-US" dirty="0"/>
              <a:t>of worksite qualification, site visits, and student evaluations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03212" y="3124200"/>
            <a:ext cx="609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2564022"/>
            <a:ext cx="627942" cy="1889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041" y="3621008"/>
            <a:ext cx="627942" cy="1889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4687808"/>
            <a:ext cx="627942" cy="1889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80" y="4154408"/>
            <a:ext cx="627942" cy="1889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0" y="5221208"/>
            <a:ext cx="627942" cy="188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2" y="5754608"/>
            <a:ext cx="627942" cy="188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70" y="6205711"/>
            <a:ext cx="627942" cy="1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Evaluations &amp; 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9904729" cy="2540000"/>
          </a:xfrm>
        </p:spPr>
        <p:txBody>
          <a:bodyPr/>
          <a:lstStyle/>
          <a:p>
            <a:r>
              <a:rPr lang="en-US" dirty="0" smtClean="0"/>
              <a:t>Make regular visits during grading period</a:t>
            </a:r>
          </a:p>
          <a:p>
            <a:r>
              <a:rPr lang="en-US" dirty="0" smtClean="0"/>
              <a:t>Formal evaluation on students growth and assure that students are learning new skills on their learning plan</a:t>
            </a:r>
          </a:p>
          <a:p>
            <a:r>
              <a:rPr lang="en-US" dirty="0" smtClean="0"/>
              <a:t>Meet with student to go over evaluation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6612" y="4343400"/>
            <a:ext cx="990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Cooperative Worksite Learning experience are evaluated during and at end of Worksite experience </a:t>
            </a:r>
          </a:p>
          <a:p>
            <a:endParaRPr lang="en-US" dirty="0"/>
          </a:p>
          <a:p>
            <a:r>
              <a:rPr lang="en-US" dirty="0"/>
              <a:t>Instructional Worksite Learning experience are evaluated every 30 hours during the experience </a:t>
            </a:r>
          </a:p>
        </p:txBody>
      </p:sp>
    </p:spTree>
    <p:extLst>
      <p:ext uri="{BB962C8B-B14F-4D97-AF65-F5344CB8AC3E}">
        <p14:creationId xmlns:p14="http://schemas.microsoft.com/office/powerpoint/2010/main" val="423777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244" y="457200"/>
            <a:ext cx="9751060" cy="685800"/>
          </a:xfrm>
        </p:spPr>
        <p:txBody>
          <a:bodyPr/>
          <a:lstStyle/>
          <a:p>
            <a:pPr algn="ctr"/>
            <a:r>
              <a:rPr lang="en-US" dirty="0" smtClean="0"/>
              <a:t>End of Year Close Out Student 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600200"/>
            <a:ext cx="6602281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Final Evaluation </a:t>
            </a:r>
          </a:p>
          <a:p>
            <a:r>
              <a:rPr lang="en-US" dirty="0" smtClean="0"/>
              <a:t>Check hours</a:t>
            </a:r>
          </a:p>
          <a:p>
            <a:r>
              <a:rPr lang="en-US" dirty="0" smtClean="0"/>
              <a:t>Student file in order to archive </a:t>
            </a:r>
          </a:p>
          <a:p>
            <a:r>
              <a:rPr lang="en-US" dirty="0" smtClean="0"/>
              <a:t>Give the Junior’s application for the next year</a:t>
            </a:r>
          </a:p>
          <a:p>
            <a:r>
              <a:rPr lang="en-US" dirty="0" smtClean="0"/>
              <a:t>Give applications out from PSA Forms</a:t>
            </a:r>
          </a:p>
          <a:p>
            <a:r>
              <a:rPr lang="en-US" dirty="0" smtClean="0"/>
              <a:t>Students that have forecasted for up coming school year</a:t>
            </a:r>
          </a:p>
          <a:p>
            <a:r>
              <a:rPr lang="en-US" dirty="0" smtClean="0"/>
              <a:t>Write end of year report credits, hours, class, WD</a:t>
            </a:r>
          </a:p>
          <a:p>
            <a:r>
              <a:rPr lang="en-US" dirty="0">
                <a:hlinkClick r:id="rId3"/>
              </a:rPr>
              <a:t>Google Sheets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L &amp; I Website 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Parent School Authorization form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Student Learning Variance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OSPI- Work-Based Learning Handbook</a:t>
            </a:r>
            <a:endParaRPr lang="en-US" dirty="0" smtClean="0"/>
          </a:p>
          <a:p>
            <a:r>
              <a:rPr lang="en-US" dirty="0" smtClean="0">
                <a:hlinkClick r:id="rId7"/>
              </a:rPr>
              <a:t>OSPI - CIP Codes</a:t>
            </a:r>
            <a:endParaRPr lang="en-US" dirty="0" smtClean="0"/>
          </a:p>
          <a:p>
            <a:r>
              <a:rPr lang="en-US" dirty="0" smtClean="0">
                <a:hlinkClick r:id="rId8"/>
              </a:rPr>
              <a:t>Minor Work Permit</a:t>
            </a:r>
            <a:endParaRPr lang="en-US" dirty="0" smtClean="0"/>
          </a:p>
          <a:p>
            <a:r>
              <a:rPr lang="en-US" dirty="0" smtClean="0">
                <a:hlinkClick r:id="rId9"/>
              </a:rPr>
              <a:t>Google Sheets &amp; Report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969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2" y="1295215"/>
            <a:ext cx="2847079" cy="42675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2" y="732398"/>
            <a:ext cx="10058400" cy="53932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451772">
            <a:off x="6767064" y="2717481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70C0"/>
                </a:solidFill>
              </a:rPr>
              <a:t>may</a:t>
            </a:r>
            <a:endParaRPr lang="en-US" sz="32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1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304801"/>
            <a:ext cx="8365624" cy="62483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12" y="231789"/>
            <a:ext cx="11887200" cy="6321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012" y="3124200"/>
            <a:ext cx="2139881" cy="990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1948" y="3086637"/>
            <a:ext cx="2456901" cy="13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Types of Work-Based Learning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12" y="1981200"/>
            <a:ext cx="9264920" cy="35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Instructional &amp; Cooperative</a:t>
            </a:r>
            <a:br>
              <a:rPr lang="en-US" dirty="0" smtClean="0"/>
            </a:br>
            <a:r>
              <a:rPr lang="en-US" dirty="0" smtClean="0"/>
              <a:t>Worksite Learning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27432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Instructional worksite learning </a:t>
            </a:r>
            <a:r>
              <a:rPr lang="en-US" dirty="0"/>
              <a:t>is an extended learning experience in the community or school in an embedded part of specific course content. 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en-US" dirty="0" smtClean="0"/>
          </a:p>
          <a:p>
            <a:pPr algn="l"/>
            <a:r>
              <a:rPr lang="en-US" b="1" dirty="0"/>
              <a:t>Cooperative worksite learning </a:t>
            </a:r>
            <a:r>
              <a:rPr lang="en-US" dirty="0"/>
              <a:t>is an extended learning experience in the community or school where students practice the skills and knowledge learning in the classroom through a “qualifying class”. </a:t>
            </a:r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531" r="18903" b="-5531"/>
          <a:stretch/>
        </p:blipFill>
        <p:spPr>
          <a:xfrm rot="5400000">
            <a:off x="3180548" y="-1200935"/>
            <a:ext cx="5566597" cy="888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 t="52684" r="3786" b="2827"/>
          <a:stretch/>
        </p:blipFill>
        <p:spPr>
          <a:xfrm rot="5400000">
            <a:off x="4784574" y="1843238"/>
            <a:ext cx="6277276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48" y="467360"/>
            <a:ext cx="5104129" cy="1320800"/>
          </a:xfrm>
        </p:spPr>
        <p:txBody>
          <a:bodyPr>
            <a:normAutofit/>
          </a:bodyPr>
          <a:lstStyle/>
          <a:p>
            <a:r>
              <a:rPr lang="en-US" dirty="0" smtClean="0"/>
              <a:t>CIP Codes Qualifying Class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8012" y="1905000"/>
            <a:ext cx="502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Student worksite learning placement is intended to build on /support the skills and competencies in their qualifying course.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Several qualifying courses may utilize the same CIP Code for the WSL Placement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08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Enrolling  a Student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Cooperative Worksite Learning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962400"/>
          </a:xfrm>
        </p:spPr>
        <p:txBody>
          <a:bodyPr/>
          <a:lstStyle/>
          <a:p>
            <a:r>
              <a:rPr lang="en-US" dirty="0" smtClean="0"/>
              <a:t>At least 16 or older</a:t>
            </a:r>
          </a:p>
          <a:p>
            <a:r>
              <a:rPr lang="en-US" dirty="0" smtClean="0"/>
              <a:t>Have taken or taking a qualifying class</a:t>
            </a:r>
          </a:p>
          <a:p>
            <a:r>
              <a:rPr lang="en-US" dirty="0" smtClean="0"/>
              <a:t>Part of their HS &amp; Beyond Plan</a:t>
            </a:r>
          </a:p>
          <a:p>
            <a:r>
              <a:rPr lang="en-US" dirty="0" smtClean="0"/>
              <a:t>Learning agreement</a:t>
            </a:r>
          </a:p>
          <a:p>
            <a:r>
              <a:rPr lang="en-US" dirty="0"/>
              <a:t>Site Qualification Program </a:t>
            </a:r>
            <a:r>
              <a:rPr lang="en-US" dirty="0" smtClean="0"/>
              <a:t>Orientation</a:t>
            </a:r>
          </a:p>
          <a:p>
            <a:r>
              <a:rPr lang="en-US" dirty="0"/>
              <a:t>Student employer </a:t>
            </a:r>
            <a:r>
              <a:rPr lang="en-US" dirty="0" smtClean="0"/>
              <a:t>Orientation</a:t>
            </a:r>
          </a:p>
          <a:p>
            <a:r>
              <a:rPr lang="en-US" dirty="0"/>
              <a:t>WBL Student Learning </a:t>
            </a:r>
            <a:r>
              <a:rPr lang="en-US" dirty="0" smtClean="0"/>
              <a:t>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Instructional Worksite Learning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dirty="0"/>
              <a:t>At least 16 or </a:t>
            </a:r>
            <a:r>
              <a:rPr lang="en-US" dirty="0" smtClean="0"/>
              <a:t>older</a:t>
            </a:r>
          </a:p>
          <a:p>
            <a:r>
              <a:rPr lang="en-US" dirty="0"/>
              <a:t>Enrolled in class that worksite experience is embedded in </a:t>
            </a:r>
            <a:r>
              <a:rPr lang="en-US" dirty="0" smtClean="0"/>
              <a:t>class</a:t>
            </a:r>
            <a:endParaRPr lang="en-US" dirty="0"/>
          </a:p>
          <a:p>
            <a:r>
              <a:rPr lang="en-US" dirty="0"/>
              <a:t>Part of their HS &amp; Beyond </a:t>
            </a:r>
            <a:r>
              <a:rPr lang="en-US" dirty="0" smtClean="0"/>
              <a:t>Plan</a:t>
            </a:r>
          </a:p>
          <a:p>
            <a:r>
              <a:rPr lang="en-US" dirty="0"/>
              <a:t>Learning agreement</a:t>
            </a:r>
          </a:p>
          <a:p>
            <a:r>
              <a:rPr lang="en-US" dirty="0"/>
              <a:t>Site Qualification Program Orientation</a:t>
            </a:r>
          </a:p>
          <a:p>
            <a:r>
              <a:rPr lang="en-US" dirty="0"/>
              <a:t>Student employer Orientation</a:t>
            </a:r>
          </a:p>
          <a:p>
            <a:r>
              <a:rPr lang="en-US" dirty="0"/>
              <a:t>WBL Student Learning plan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2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431800"/>
            <a:ext cx="11125199" cy="11684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Students can earn up to 3 Credits during their Junior &amp; Senior Year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3271267" cy="635000"/>
          </a:xfrm>
        </p:spPr>
        <p:txBody>
          <a:bodyPr/>
          <a:lstStyle/>
          <a:p>
            <a:pPr algn="ctr"/>
            <a:r>
              <a:rPr lang="en-US" dirty="0" smtClean="0"/>
              <a:t>Junior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3275329" cy="3124200"/>
          </a:xfrm>
        </p:spPr>
        <p:txBody>
          <a:bodyPr/>
          <a:lstStyle/>
          <a:p>
            <a:pPr algn="ctr"/>
            <a:r>
              <a:rPr lang="en-US" dirty="0" smtClean="0"/>
              <a:t>180 hours = .5 credit</a:t>
            </a:r>
          </a:p>
          <a:p>
            <a:pPr algn="ctr"/>
            <a:r>
              <a:rPr lang="en-US" dirty="0" smtClean="0"/>
              <a:t>360 hours = 1 credit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3323363" cy="711200"/>
          </a:xfrm>
        </p:spPr>
        <p:txBody>
          <a:bodyPr/>
          <a:lstStyle/>
          <a:p>
            <a:pPr algn="ctr"/>
            <a:r>
              <a:rPr lang="en-US" dirty="0" smtClean="0"/>
              <a:t>Senior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5" y="2514600"/>
            <a:ext cx="3327427" cy="1828800"/>
          </a:xfrm>
        </p:spPr>
        <p:txBody>
          <a:bodyPr>
            <a:normAutofit/>
          </a:bodyPr>
          <a:lstStyle/>
          <a:p>
            <a:r>
              <a:rPr lang="en-US" dirty="0"/>
              <a:t>180 hours = .5 credit</a:t>
            </a:r>
          </a:p>
          <a:p>
            <a:r>
              <a:rPr lang="en-US" dirty="0"/>
              <a:t>360 hours = 1</a:t>
            </a:r>
            <a:r>
              <a:rPr lang="en-US" dirty="0" smtClean="0"/>
              <a:t> </a:t>
            </a:r>
            <a:r>
              <a:rPr lang="en-US" dirty="0"/>
              <a:t>credit </a:t>
            </a:r>
            <a:endParaRPr lang="en-US" dirty="0" smtClean="0"/>
          </a:p>
          <a:p>
            <a:r>
              <a:rPr lang="en-US" dirty="0" smtClean="0"/>
              <a:t>540 hours = 1.5 credit</a:t>
            </a:r>
          </a:p>
          <a:p>
            <a:r>
              <a:rPr lang="en-US" dirty="0" smtClean="0"/>
              <a:t>720 hours = 2 credit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6612" y="6019800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A3A20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*Each district has their own Board policy on how to count WBL credits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A3A20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6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www.w3.org/XML/1998/namespace"/>
    <ds:schemaRef ds:uri="4873beb7-5857-4685-be1f-d57550cc96cc"/>
    <ds:schemaRef ds:uri="http://purl.org/dc/terms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9862</TotalTime>
  <Words>667</Words>
  <Application>Microsoft Office PowerPoint</Application>
  <PresentationFormat>Custom</PresentationFormat>
  <Paragraphs>145</Paragraphs>
  <Slides>27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Books Classic 16x9</vt:lpstr>
      <vt:lpstr>Document</vt:lpstr>
      <vt:lpstr>Work-Based Learning </vt:lpstr>
      <vt:lpstr>Benefits of Work-Based Learning    </vt:lpstr>
      <vt:lpstr>PowerPoint Presentation</vt:lpstr>
      <vt:lpstr>Types of Work-Based Learning</vt:lpstr>
      <vt:lpstr>Instructional &amp; Cooperative Worksite Learning</vt:lpstr>
      <vt:lpstr>PowerPoint Presentation</vt:lpstr>
      <vt:lpstr>CIP Codes Qualifying Class </vt:lpstr>
      <vt:lpstr>Enrolling  a Student</vt:lpstr>
      <vt:lpstr>Students can earn up to 3 Credits during their Junior &amp; Senior Year</vt:lpstr>
      <vt:lpstr>Recruiting Work Site Learning Students </vt:lpstr>
      <vt:lpstr>Advertising </vt:lpstr>
      <vt:lpstr>Student Application Process</vt:lpstr>
      <vt:lpstr>Contract, Questionnaire and Parent School Authorization </vt:lpstr>
      <vt:lpstr>Work Based Learning Student Documentation </vt:lpstr>
      <vt:lpstr>PowerPoint Presentation</vt:lpstr>
      <vt:lpstr>PowerPoint Presentation</vt:lpstr>
      <vt:lpstr>Evaluation</vt:lpstr>
      <vt:lpstr>Minor Work Permit for Employers</vt:lpstr>
      <vt:lpstr>Skyward Grading</vt:lpstr>
      <vt:lpstr>One assignment for the whole semester</vt:lpstr>
      <vt:lpstr>Partnership-a mutually supportive relationship between a business and a school district in which the partners commit themselves to specific goals and activities intended to benefit students, schools and business</vt:lpstr>
      <vt:lpstr>PowerPoint Presentation</vt:lpstr>
      <vt:lpstr>Student Records Management</vt:lpstr>
      <vt:lpstr>Evaluations &amp; Learning Objectives</vt:lpstr>
      <vt:lpstr>End of Year Close Out Student Files</vt:lpstr>
      <vt:lpstr>Resources </vt:lpstr>
      <vt:lpstr>PowerPoint Presentation</vt:lpstr>
    </vt:vector>
  </TitlesOfParts>
  <Company>Battle Ground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 Based Learning</dc:title>
  <dc:creator>Neal, Kris</dc:creator>
  <cp:lastModifiedBy>Nora Zollweg</cp:lastModifiedBy>
  <cp:revision>102</cp:revision>
  <cp:lastPrinted>2019-03-04T23:47:27Z</cp:lastPrinted>
  <dcterms:created xsi:type="dcterms:W3CDTF">2018-12-18T17:18:03Z</dcterms:created>
  <dcterms:modified xsi:type="dcterms:W3CDTF">2019-09-09T17:11:26Z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