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9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4" r:id="rId12"/>
    <p:sldId id="355" r:id="rId13"/>
    <p:sldId id="357" r:id="rId14"/>
    <p:sldId id="359" r:id="rId15"/>
    <p:sldId id="340" r:id="rId16"/>
    <p:sldId id="341" r:id="rId17"/>
    <p:sldId id="361" r:id="rId18"/>
    <p:sldId id="342" r:id="rId19"/>
    <p:sldId id="360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60"/>
  </p:normalViewPr>
  <p:slideViewPr>
    <p:cSldViewPr>
      <p:cViewPr>
        <p:scale>
          <a:sx n="101" d="100"/>
          <a:sy n="101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12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42EE0B0-270D-4407-9A63-E9D956571BB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60C05D-5458-4A83-8024-73820D68A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522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533E374-9464-43ED-8FB1-88CA6127F6E7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6F84DFF-C675-4DC6-BBDB-1CA1B705C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347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995FE8-6120-4F65-AB83-F5F3765936C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995FE8-6120-4F65-AB83-F5F3765936C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8F15A7-5292-434F-A729-B9D1535B77D6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0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8F15A7-5292-434F-A729-B9D1535B77D6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3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8F15A7-5292-434F-A729-B9D1535B77D6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8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F10944-E976-4890-B6FC-A7B53F1E088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DFF-C675-4DC6-BBDB-1CA1B705C1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27512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58161"/>
            <a:ext cx="7475220" cy="24182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559286"/>
            <a:ext cx="6575895" cy="43131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392286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66" y="4166522"/>
            <a:ext cx="3121058" cy="13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FFFF00"/>
                </a:solidFill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C03FE-38A1-49E4-968E-EC1E77EBBD8F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629A8C-B658-4CF5-A3E3-2A4CFDBC3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1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64DC03FE-38A1-49E4-968E-EC1E77EBBD8F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0C629A8C-B658-4CF5-A3E3-2A4CFDBC3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9DE956E4-294E-40DE-A148-52FD72BA18A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0C629A8C-B658-4CF5-A3E3-2A4CFDBC325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0E158ED3-DF93-44CF-AE78-9CF2675DA1F6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0C629A8C-B658-4CF5-A3E3-2A4CFDBC3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6E03D278-3D88-4A7E-9D76-3BCCA0B2FF4C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0C629A8C-B658-4CF5-A3E3-2A4CFDBC3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52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5439" y="2057853"/>
            <a:ext cx="7237810" cy="2774950"/>
          </a:xfrm>
        </p:spPr>
        <p:txBody>
          <a:bodyPr>
            <a:normAutofit/>
          </a:bodyPr>
          <a:lstStyle>
            <a:lvl1pPr marL="34290" indent="0" algn="ct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205740" indent="0">
              <a:buNone/>
              <a:defRPr/>
            </a:lvl2pPr>
            <a:lvl3pPr marL="411480" indent="0">
              <a:buNone/>
              <a:defRPr/>
            </a:lvl3pPr>
            <a:lvl4pPr marL="617220" indent="0">
              <a:buNone/>
              <a:defRPr/>
            </a:lvl4pPr>
            <a:lvl5pPr marL="82296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5669" y="107181"/>
            <a:ext cx="1338828" cy="2850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25" dirty="0" smtClean="0">
                <a:solidFill>
                  <a:schemeClr val="accent3"/>
                </a:solidFill>
                <a:latin typeface="+mj-lt"/>
              </a:rPr>
              <a:t>“</a:t>
            </a:r>
            <a:endParaRPr lang="en-US" sz="17925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257686"/>
      </p:ext>
    </p:extLst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6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5034" y="120770"/>
            <a:ext cx="8969762" cy="6607834"/>
          </a:xfrm>
          <a:prstGeom prst="rect">
            <a:avLst/>
          </a:prstGeom>
          <a:noFill/>
          <a:ln w="2540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9" y="5511491"/>
            <a:ext cx="1850684" cy="8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50" r:id="rId10"/>
    <p:sldLayoutId id="214748365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Rapidly Evolving American Labor Market &amp; WorkSource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63" y="5223171"/>
            <a:ext cx="4495800" cy="15733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19" y="2112745"/>
            <a:ext cx="3792487" cy="28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7620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Autonomous vehicles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8" y="1524000"/>
            <a:ext cx="754144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four generations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14478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 boomers, Gen X, Millennials &amp; “Gen Z”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81" y="2667000"/>
            <a:ext cx="5320038" cy="3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C</a:t>
            </a:r>
            <a:r>
              <a:rPr lang="en-US" sz="4000" dirty="0" smtClean="0">
                <a:latin typeface="Arial Black" panose="020B0A04020102020204" pitchFamily="34" charset="0"/>
              </a:rPr>
              <a:t>ollege grad &amp; trades crisis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802" y="914400"/>
            <a:ext cx="91440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of US college grads unemployed or underemployed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million workers short (and growing!) in the trades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9000"/>
            <a:ext cx="2374563" cy="33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How we got here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" y="99060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“Just get any degree and…”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increased from the 1950s through the 1990s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“College ready”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1800"/>
            <a:ext cx="2469105" cy="36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Arial Black" panose="020B0A04020102020204" pitchFamily="34" charset="0"/>
              </a:rPr>
              <a:t>In summary…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entirely different labor market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“Automation” scare = half the story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College, trades, </a:t>
            </a:r>
            <a:r>
              <a:rPr lang="en-US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EQUALLY valuable!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95926"/>
            <a:ext cx="891540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The traditional transition model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9887"/>
            <a:ext cx="8229600" cy="1708047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13+ years educational environment, then out into the labor market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86200" y="4026932"/>
            <a:ext cx="4800600" cy="9144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8232" y="4299466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WorkSource/LABOR MARKET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258339"/>
            <a:ext cx="3276600" cy="451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29946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SCHOOL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86200" y="4004110"/>
            <a:ext cx="12032" cy="9372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78" y="199906"/>
            <a:ext cx="8856044" cy="13563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US" sz="36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effective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transition model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and predicted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 market to students </a:t>
            </a:r>
            <a:r>
              <a:rPr lang="en-US" sz="32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when they transition into it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04987" y="3393618"/>
            <a:ext cx="4800600" cy="9144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7114" y="3681511"/>
            <a:ext cx="42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Source/LABOR MARKET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9814" y="3632358"/>
            <a:ext cx="1295400" cy="449580"/>
          </a:xfrm>
          <a:prstGeom prst="rect">
            <a:avLst/>
          </a:prstGeom>
          <a:pattFill prst="wdUpDiag">
            <a:fgClr>
              <a:srgbClr val="92D050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414" y="3629838"/>
            <a:ext cx="2057400" cy="449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1" y="36699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SCHOOL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666152"/>
            <a:ext cx="117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Work</a:t>
            </a:r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884" y="5027933"/>
            <a:ext cx="4509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here is</a:t>
            </a:r>
          </a:p>
          <a:p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mportant to understand</a:t>
            </a:r>
            <a:endParaRPr lang="en-US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920085" y="4286071"/>
            <a:ext cx="484632" cy="71169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43840"/>
            <a:ext cx="876300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Supporting CTE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PSNS Work Study, Helper &amp; Rad Con prep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Voc. Tech/trades interview prep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Youth Academy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involved youth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programs for challenges &amp; barriers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Adult Hiring Events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42672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Other resources…</a:t>
            </a:r>
          </a:p>
          <a:p>
            <a:endParaRPr lang="en-US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&amp; abilities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essentials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prep (including mock interviews)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 phone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application &amp;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 is an equal opportunity employer/program.  Auxiliary aids and services are available upon request to individuals with disabilities. Relay information Washington Relay Service: 711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0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0743"/>
            <a:ext cx="8229600" cy="631257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Sources: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52578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Reserve Bank of New York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Census Bureau (American Community Survey 2009, 2015, 2017)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Graduate School of Education’s “Pathways to Prosperity” research study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Georgetown University &amp; Center on Education and the Workforce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Bureau of Labor Statistics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 Research Center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Dept. of Labor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College Salary Report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Street Journal Annual Salary Report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“Money and Career” magazine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Electrical and Electronics Engineers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Forbes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am I and why am I here?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569235"/>
            <a:ext cx="8915400" cy="5287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</a:pPr>
            <a:r>
              <a:rPr lang="en-US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Compton, Career Connection Specialist for State of Washington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Military, college, vocational and administrative experience.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and corporate background in recruiting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algn="ctr">
              <a:buNone/>
            </a:pPr>
            <a:r>
              <a:rPr lang="en-US" sz="5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www.WorkSourceWa.com</a:t>
            </a:r>
          </a:p>
        </p:txBody>
      </p:sp>
    </p:spTree>
    <p:extLst>
      <p:ext uri="{BB962C8B-B14F-4D97-AF65-F5344CB8AC3E}">
        <p14:creationId xmlns:p14="http://schemas.microsoft.com/office/powerpoint/2010/main" val="11875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WorkSource?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59363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 is a statewide partnership of state, local and nonprofit agencies that provides an array of employment and training services to job seekers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 Employment Security Department (ESD) &amp; partners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Dept. of Labor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go today and AFTER you graduate to get help with 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algn="ctr">
              <a:buNone/>
            </a:pPr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www.WorkSourceWa.com</a:t>
            </a:r>
          </a:p>
        </p:txBody>
      </p:sp>
    </p:spTree>
    <p:extLst>
      <p:ext uri="{BB962C8B-B14F-4D97-AF65-F5344CB8AC3E}">
        <p14:creationId xmlns:p14="http://schemas.microsoft.com/office/powerpoint/2010/main" val="39231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291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labor market in crisis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91" y="121920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“automation” scare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generations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graduate saturation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Vocational/trades shortage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41" y="4038600"/>
            <a:ext cx="3467100" cy="23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Big, BIG changes!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7147" y="848309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becoming an automated and service-based society.</a:t>
            </a:r>
          </a:p>
          <a:p>
            <a:pPr>
              <a:buClr>
                <a:schemeClr val="accent3"/>
              </a:buClr>
            </a:pP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34290" indent="0" algn="ctr">
              <a:buNone/>
            </a:pPr>
            <a:r>
              <a:rPr lang="en-US" sz="32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Amazon…before…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11290"/>
            <a:ext cx="502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20762"/>
            <a:ext cx="8229600" cy="4525963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Amazon today!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31" y="1981200"/>
            <a:ext cx="6738937" cy="3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250598" cy="4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….no, not quite…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81000"/>
            <a:ext cx="5619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1430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30,000 “Kiva” robots means they need people to service, maintain them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131048" cy="35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WS Custom Colors">
      <a:dk1>
        <a:sysClr val="windowText" lastClr="000000"/>
      </a:dk1>
      <a:lt1>
        <a:sysClr val="window" lastClr="FFFFFF"/>
      </a:lt1>
      <a:dk2>
        <a:srgbClr val="54534A"/>
      </a:dk2>
      <a:lt2>
        <a:srgbClr val="939598"/>
      </a:lt2>
      <a:accent1>
        <a:srgbClr val="06456A"/>
      </a:accent1>
      <a:accent2>
        <a:srgbClr val="569BBE"/>
      </a:accent2>
      <a:accent3>
        <a:srgbClr val="FDB913"/>
      </a:accent3>
      <a:accent4>
        <a:srgbClr val="939598"/>
      </a:accent4>
      <a:accent5>
        <a:srgbClr val="234093"/>
      </a:accent5>
      <a:accent6>
        <a:srgbClr val="C7202E"/>
      </a:accent6>
      <a:hlink>
        <a:srgbClr val="569BBE"/>
      </a:hlink>
      <a:folHlink>
        <a:srgbClr val="06456A"/>
      </a:folHlink>
    </a:clrScheme>
    <a:fontScheme name="ESD NEW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WSpresentationTemplateB_16.9</Template>
  <TotalTime>2817</TotalTime>
  <Words>484</Words>
  <Application>Microsoft Office PowerPoint</Application>
  <PresentationFormat>On-screen Show (4:3)</PresentationFormat>
  <Paragraphs>109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Basis</vt:lpstr>
      <vt:lpstr>The Rapidly Evolving American Labor Market &amp; WorkSource</vt:lpstr>
      <vt:lpstr>Who am I and why am I here?</vt:lpstr>
      <vt:lpstr>What is WorkSource?</vt:lpstr>
      <vt:lpstr>A labor market in crisis</vt:lpstr>
      <vt:lpstr>Big, BIG changes!</vt:lpstr>
      <vt:lpstr>PowerPoint Presentation</vt:lpstr>
      <vt:lpstr>PowerPoint Presentation</vt:lpstr>
      <vt:lpstr>….no, not quite…</vt:lpstr>
      <vt:lpstr>PowerPoint Presentation</vt:lpstr>
      <vt:lpstr>PowerPoint Presentation</vt:lpstr>
      <vt:lpstr> The four generations </vt:lpstr>
      <vt:lpstr>College grad &amp; trades crisis</vt:lpstr>
      <vt:lpstr>How we got here</vt:lpstr>
      <vt:lpstr> In summary… </vt:lpstr>
      <vt:lpstr>The traditional transition model</vt:lpstr>
      <vt:lpstr>The effective transition model</vt:lpstr>
      <vt:lpstr>Supporting CTE</vt:lpstr>
      <vt:lpstr>PowerPoint Presentation</vt:lpstr>
      <vt:lpstr>Sources: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Nora Zollweg</cp:lastModifiedBy>
  <cp:revision>490</cp:revision>
  <cp:lastPrinted>2018-08-06T21:01:25Z</cp:lastPrinted>
  <dcterms:created xsi:type="dcterms:W3CDTF">2015-02-12T05:51:22Z</dcterms:created>
  <dcterms:modified xsi:type="dcterms:W3CDTF">2019-09-09T16:39:50Z</dcterms:modified>
</cp:coreProperties>
</file>