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67" r:id="rId4"/>
    <p:sldId id="269" r:id="rId5"/>
    <p:sldId id="270" r:id="rId6"/>
    <p:sldId id="268" r:id="rId7"/>
    <p:sldId id="277" r:id="rId8"/>
    <p:sldId id="271" r:id="rId9"/>
    <p:sldId id="259" r:id="rId10"/>
    <p:sldId id="278" r:id="rId11"/>
    <p:sldId id="266" r:id="rId12"/>
    <p:sldId id="262" r:id="rId13"/>
    <p:sldId id="275" r:id="rId14"/>
    <p:sldId id="276" r:id="rId15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 Compton" initials="B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r>
              <a:rPr lang="en-US" smtClean="0"/>
              <a:t>Ben Compton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r>
              <a:rPr lang="en-US" smtClean="0"/>
              <a:t>4/14/2014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r>
              <a:rPr lang="en-US" smtClean="0"/>
              <a:t>AFS Job Retention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CF9FFB40-BCF0-4D0E-A230-F31EA53EE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2941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r>
              <a:rPr lang="en-US" smtClean="0"/>
              <a:t>Ben Compton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r>
              <a:rPr lang="en-US" smtClean="0"/>
              <a:t>4/14/2014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r>
              <a:rPr lang="en-US" smtClean="0"/>
              <a:t>AFS Job Retention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88DDF30-2CCF-4F3B-B9B7-1E22446B6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9582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Ben Compton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4/14/2014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DF30-2CCF-4F3B-B9B7-1E22446B6A5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98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2133600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467600" cy="36576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549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549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AFS Job Retention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549275"/>
          </a:xfrm>
          <a:prstGeom prst="rect">
            <a:avLst/>
          </a:prstGeom>
        </p:spPr>
        <p:txBody>
          <a:bodyPr/>
          <a:lstStyle/>
          <a:p>
            <a:fld id="{B46FE7FA-E316-4D2F-8C56-65FBD702F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549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549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AFS Job Retention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549275"/>
          </a:xfrm>
          <a:prstGeom prst="rect">
            <a:avLst/>
          </a:prstGeom>
        </p:spPr>
        <p:txBody>
          <a:bodyPr/>
          <a:lstStyle/>
          <a:p>
            <a:fld id="{B46FE7FA-E316-4D2F-8C56-65FBD702F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549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549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AFS Job Retention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549275"/>
          </a:xfrm>
          <a:prstGeom prst="rect">
            <a:avLst/>
          </a:prstGeom>
        </p:spPr>
        <p:txBody>
          <a:bodyPr/>
          <a:lstStyle/>
          <a:p>
            <a:fld id="{B46FE7FA-E316-4D2F-8C56-65FBD702F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5492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5492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AFS Job Retention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549275"/>
          </a:xfrm>
          <a:prstGeom prst="rect">
            <a:avLst/>
          </a:prstGeom>
        </p:spPr>
        <p:txBody>
          <a:bodyPr/>
          <a:lstStyle/>
          <a:p>
            <a:fld id="{B46FE7FA-E316-4D2F-8C56-65FBD702F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549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4/14/2014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549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AFS Job Retention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549275"/>
          </a:xfrm>
          <a:prstGeom prst="rect">
            <a:avLst/>
          </a:prstGeom>
        </p:spPr>
        <p:txBody>
          <a:bodyPr/>
          <a:lstStyle/>
          <a:p>
            <a:fld id="{B46FE7FA-E316-4D2F-8C56-65FBD702F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549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4/14/2014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549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AFS Job Retention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549275"/>
          </a:xfrm>
          <a:prstGeom prst="rect">
            <a:avLst/>
          </a:prstGeom>
        </p:spPr>
        <p:txBody>
          <a:bodyPr/>
          <a:lstStyle/>
          <a:p>
            <a:fld id="{B46FE7FA-E316-4D2F-8C56-65FBD702F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549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4/14/2014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549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AFS Job Retention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549275"/>
          </a:xfrm>
          <a:prstGeom prst="rect">
            <a:avLst/>
          </a:prstGeom>
        </p:spPr>
        <p:txBody>
          <a:bodyPr/>
          <a:lstStyle/>
          <a:p>
            <a:fld id="{B46FE7FA-E316-4D2F-8C56-65FBD702F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549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4/14/2014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549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AFS Job Retention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549275"/>
          </a:xfrm>
          <a:prstGeom prst="rect">
            <a:avLst/>
          </a:prstGeom>
        </p:spPr>
        <p:txBody>
          <a:bodyPr/>
          <a:lstStyle/>
          <a:p>
            <a:fld id="{B46FE7FA-E316-4D2F-8C56-65FBD702F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549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4/14/2014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549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AFS Job Retention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549275"/>
          </a:xfrm>
          <a:prstGeom prst="rect">
            <a:avLst/>
          </a:prstGeom>
        </p:spPr>
        <p:txBody>
          <a:bodyPr/>
          <a:lstStyle/>
          <a:p>
            <a:fld id="{B46FE7FA-E316-4D2F-8C56-65FBD702F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549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4/14/2014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549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AFS Job Retention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549275"/>
          </a:xfrm>
          <a:prstGeom prst="rect">
            <a:avLst/>
          </a:prstGeom>
        </p:spPr>
        <p:txBody>
          <a:bodyPr/>
          <a:lstStyle/>
          <a:p>
            <a:fld id="{B46FE7FA-E316-4D2F-8C56-65FBD702F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549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4/14/2014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549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AFS Job Retention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549275"/>
          </a:xfrm>
          <a:prstGeom prst="rect">
            <a:avLst/>
          </a:prstGeom>
        </p:spPr>
        <p:txBody>
          <a:bodyPr/>
          <a:lstStyle/>
          <a:p>
            <a:fld id="{B46FE7FA-E316-4D2F-8C56-65FBD702F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6"/>
          </a:solidFill>
          <a:latin typeface="Century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6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609600"/>
            <a:ext cx="8382000" cy="21336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Youth Job Retention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400" i="1" dirty="0" smtClean="0"/>
              <a:t>Modern Labor Market, Modern Challenges</a:t>
            </a:r>
            <a:endParaRPr lang="en-US" sz="5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3962400"/>
            <a:ext cx="5867400" cy="2346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Job Hopping Then &amp; Now/Gaps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  <a:latin typeface="Century" panose="02040604050505020304" pitchFamily="18" charset="0"/>
              </a:rPr>
              <a:t>Generations: Greatest to Gen Z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  <a:latin typeface="Century" panose="02040604050505020304" pitchFamily="18" charset="0"/>
              </a:rPr>
              <a:t>What we say vs. what we practice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  <a:latin typeface="Century" panose="02040604050505020304" pitchFamily="18" charset="0"/>
              </a:rPr>
              <a:t>Letting go of one rope without your hand on another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038600"/>
            <a:ext cx="2833687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65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But I don’t want to work retail…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r>
              <a:rPr lang="en-US" i="1" dirty="0" smtClean="0">
                <a:solidFill>
                  <a:srgbClr val="FFC000"/>
                </a:solidFill>
                <a:latin typeface="Century" panose="02040604050505020304" pitchFamily="18" charset="0"/>
              </a:rPr>
              <a:t>Why not?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  <a:latin typeface="Century" panose="02040604050505020304" pitchFamily="18" charset="0"/>
              </a:rPr>
              <a:t>Transferable skills to nearly every job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  <a:latin typeface="Century" panose="02040604050505020304" pitchFamily="18" charset="0"/>
              </a:rPr>
              <a:t>Safeway, Sportsman’s Warehouse, O’Reilly’s etc.</a:t>
            </a:r>
            <a:endParaRPr lang="en-US" dirty="0">
              <a:solidFill>
                <a:srgbClr val="FFC000"/>
              </a:solidFill>
              <a:latin typeface="Century" panose="020406040505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81400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10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is always better!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  <a:latin typeface="Century" panose="02040604050505020304" pitchFamily="18" charset="0"/>
              </a:rPr>
              <a:t>Public assistance = 60 months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  <a:latin typeface="Century" panose="02040604050505020304" pitchFamily="18" charset="0"/>
              </a:rPr>
              <a:t>Even minimum wage is better!</a:t>
            </a:r>
            <a:endParaRPr lang="en-US" dirty="0">
              <a:solidFill>
                <a:srgbClr val="FFC000"/>
              </a:solidFill>
              <a:latin typeface="Century" panose="020406040505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124200"/>
            <a:ext cx="4191001" cy="332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372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…but let’s not forget: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  <a:latin typeface="Century" panose="02040604050505020304" pitchFamily="18" charset="0"/>
              </a:rPr>
              <a:t>1</a:t>
            </a:r>
            <a:r>
              <a:rPr lang="en-US" baseline="30000" dirty="0" smtClean="0">
                <a:solidFill>
                  <a:srgbClr val="FFC000"/>
                </a:solidFill>
                <a:latin typeface="Century" panose="02040604050505020304" pitchFamily="18" charset="0"/>
              </a:rPr>
              <a:t>st</a:t>
            </a:r>
            <a:r>
              <a:rPr lang="en-US" dirty="0" smtClean="0">
                <a:solidFill>
                  <a:srgbClr val="FFC000"/>
                </a:solidFill>
                <a:latin typeface="Century" panose="02040604050505020304" pitchFamily="18" charset="0"/>
              </a:rPr>
              <a:t> generation to not put money first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  <a:latin typeface="Century" panose="02040604050505020304" pitchFamily="18" charset="0"/>
              </a:rPr>
              <a:t>Improvements to work environment quality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  <a:latin typeface="Century" panose="02040604050505020304" pitchFamily="18" charset="0"/>
              </a:rPr>
              <a:t>Strong feelings regarding contributing, community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  <a:latin typeface="Century" panose="02040604050505020304" pitchFamily="18" charset="0"/>
              </a:rPr>
              <a:t>Respect, rewarded for work</a:t>
            </a:r>
          </a:p>
        </p:txBody>
      </p:sp>
    </p:spTree>
    <p:extLst>
      <p:ext uri="{BB962C8B-B14F-4D97-AF65-F5344CB8AC3E}">
        <p14:creationId xmlns:p14="http://schemas.microsoft.com/office/powerpoint/2010/main" val="3717245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71600"/>
            <a:ext cx="6248400" cy="4724400"/>
          </a:xfrm>
        </p:spPr>
      </p:pic>
    </p:spTree>
    <p:extLst>
      <p:ext uri="{BB962C8B-B14F-4D97-AF65-F5344CB8AC3E}">
        <p14:creationId xmlns:p14="http://schemas.microsoft.com/office/powerpoint/2010/main" val="179925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you found a job…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77805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Century" panose="02040604050505020304" pitchFamily="18" charset="0"/>
              </a:rPr>
              <a:t>Finding a job is meaningless if you</a:t>
            </a:r>
          </a:p>
          <a:p>
            <a:r>
              <a:rPr lang="en-US" dirty="0" smtClean="0">
                <a:solidFill>
                  <a:srgbClr val="FFC000"/>
                </a:solidFill>
                <a:latin typeface="Century" panose="02040604050505020304" pitchFamily="18" charset="0"/>
              </a:rPr>
              <a:t>can’t keep it!</a:t>
            </a:r>
            <a:endParaRPr lang="en-US" dirty="0">
              <a:solidFill>
                <a:srgbClr val="FFC000"/>
              </a:solidFill>
              <a:latin typeface="Century" panose="020406040505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048000"/>
            <a:ext cx="4343400" cy="2876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reasons for youth job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Century" panose="02040604050505020304" pitchFamily="18" charset="0"/>
              </a:rPr>
              <a:t>Any guesses?</a:t>
            </a:r>
            <a:endParaRPr lang="en-US" dirty="0">
              <a:solidFill>
                <a:srgbClr val="FFC000"/>
              </a:solidFill>
              <a:latin typeface="Century" panose="020406040505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5" y="2133600"/>
            <a:ext cx="52387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546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86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#3</a:t>
            </a:r>
            <a:br>
              <a:rPr lang="en-US" dirty="0" smtClean="0"/>
            </a:br>
            <a:r>
              <a:rPr lang="en-US" dirty="0" smtClean="0"/>
              <a:t>DISHONESTY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257800"/>
          </a:xfrm>
        </p:spPr>
        <p:txBody>
          <a:bodyPr>
            <a:normAutofit/>
          </a:bodyPr>
          <a:lstStyle/>
          <a:p>
            <a:pPr marL="0" indent="0"/>
            <a:r>
              <a:rPr lang="en-US" sz="3200" i="1" dirty="0" smtClean="0">
                <a:solidFill>
                  <a:srgbClr val="FFC000"/>
                </a:solidFill>
                <a:latin typeface="Century" panose="02040604050505020304" pitchFamily="18" charset="0"/>
              </a:rPr>
              <a:t>Shrinkage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C000"/>
                </a:solidFill>
                <a:latin typeface="Century" panose="02040604050505020304" pitchFamily="18" charset="0"/>
              </a:rPr>
              <a:t>Who does LP spend most </a:t>
            </a:r>
            <a:r>
              <a:rPr lang="en-US" sz="3200" dirty="0" smtClean="0">
                <a:solidFill>
                  <a:srgbClr val="FFC000"/>
                </a:solidFill>
                <a:latin typeface="Century" panose="02040604050505020304" pitchFamily="18" charset="0"/>
              </a:rPr>
              <a:t>time watching</a:t>
            </a:r>
            <a:r>
              <a:rPr lang="en-US" sz="3200" dirty="0">
                <a:solidFill>
                  <a:srgbClr val="FFC000"/>
                </a:solidFill>
                <a:latin typeface="Century" panose="02040604050505020304" pitchFamily="18" charset="0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  <a:latin typeface="Century" panose="02040604050505020304" pitchFamily="18" charset="0"/>
              </a:rPr>
              <a:t>Getting harder to take from job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  <a:latin typeface="Century" panose="02040604050505020304" pitchFamily="18" charset="0"/>
              </a:rPr>
              <a:t>Companies spending more than ever on surveillance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  <a:latin typeface="Century" panose="02040604050505020304" pitchFamily="18" charset="0"/>
              </a:rPr>
              <a:t>Target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  <a:latin typeface="Century" panose="02040604050505020304" pitchFamily="18" charset="0"/>
              </a:rPr>
              <a:t>Most stores have well over 100 cameras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  <a:latin typeface="Century" panose="02040604050505020304" pitchFamily="18" charset="0"/>
              </a:rPr>
              <a:t>Auditing cash registers daily, shortages heavily scrutinized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3444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5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Time theft is primary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906963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  <a:latin typeface="Century" panose="02040604050505020304" pitchFamily="18" charset="0"/>
              </a:rPr>
              <a:t>The top concern for most companies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  <a:latin typeface="Century" panose="02040604050505020304" pitchFamily="18" charset="0"/>
              </a:rPr>
              <a:t>Usually done casually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  <a:latin typeface="Century" panose="02040604050505020304" pitchFamily="18" charset="0"/>
              </a:rPr>
              <a:t>Even honest mistakes are getting people fired</a:t>
            </a:r>
            <a:endParaRPr lang="en-US" sz="3200" dirty="0">
              <a:solidFill>
                <a:srgbClr val="FFC000"/>
              </a:solidFill>
              <a:latin typeface="Century" panose="020406040505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267200"/>
            <a:ext cx="2438400" cy="18573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182" y="4309194"/>
            <a:ext cx="2563091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337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</a:t>
            </a:r>
            <a:r>
              <a:rPr lang="en-US" dirty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“Customer Service 101” (Attitude!)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C000"/>
                </a:solidFill>
                <a:latin typeface="Century" panose="02040604050505020304" pitchFamily="18" charset="0"/>
              </a:rPr>
              <a:t>“It’s not fair!”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  <a:latin typeface="Century" panose="02040604050505020304" pitchFamily="18" charset="0"/>
              </a:rPr>
              <a:t>Taking care of the customer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  <a:latin typeface="Century" panose="02040604050505020304" pitchFamily="18" charset="0"/>
              </a:rPr>
              <a:t>Drama through the door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  <a:latin typeface="Century" panose="02040604050505020304" pitchFamily="18" charset="0"/>
              </a:rPr>
              <a:t>Dress code (</a:t>
            </a:r>
            <a:r>
              <a:rPr lang="en-US" sz="3200" i="1" dirty="0" smtClean="0">
                <a:solidFill>
                  <a:srgbClr val="FFC000"/>
                </a:solidFill>
                <a:latin typeface="Century" panose="02040604050505020304" pitchFamily="18" charset="0"/>
              </a:rPr>
              <a:t>“What about my rights?”)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23126">
            <a:off x="1593031" y="4319862"/>
            <a:ext cx="2495550" cy="20751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25557">
            <a:off x="5402750" y="4345298"/>
            <a:ext cx="2624724" cy="201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551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“Why?”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  <a:latin typeface="Century" panose="02040604050505020304" pitchFamily="18" charset="0"/>
              </a:rPr>
              <a:t>20% of high school students today have some sort of job, up from 16% during the recession. But…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  <a:latin typeface="Century" panose="02040604050505020304" pitchFamily="18" charset="0"/>
              </a:rPr>
              <a:t>60% in the </a:t>
            </a:r>
            <a:r>
              <a:rPr lang="en-US" sz="3200" dirty="0" err="1" smtClean="0">
                <a:solidFill>
                  <a:srgbClr val="FFC000"/>
                </a:solidFill>
                <a:latin typeface="Century" panose="02040604050505020304" pitchFamily="18" charset="0"/>
              </a:rPr>
              <a:t>1980s</a:t>
            </a:r>
            <a:endParaRPr lang="en-US" sz="3200" dirty="0" smtClean="0">
              <a:solidFill>
                <a:srgbClr val="FFC000"/>
              </a:solidFill>
              <a:latin typeface="Century" panose="020406040505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  <a:latin typeface="Century" panose="02040604050505020304" pitchFamily="18" charset="0"/>
              </a:rPr>
              <a:t>More pressure than ever to be college ready.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C000"/>
                </a:solidFill>
                <a:latin typeface="Century" panose="02040604050505020304" pitchFamily="18" charset="0"/>
              </a:rPr>
              <a:t>4 years English, 3 years science, 2 years foreign language has </a:t>
            </a:r>
            <a:r>
              <a:rPr lang="en-US" sz="3200" i="1" dirty="0" smtClean="0">
                <a:solidFill>
                  <a:srgbClr val="FFC000"/>
                </a:solidFill>
                <a:latin typeface="Century" panose="02040604050505020304" pitchFamily="18" charset="0"/>
              </a:rPr>
              <a:t>sextupled!</a:t>
            </a:r>
            <a:endParaRPr lang="en-US" sz="3200" dirty="0" smtClean="0">
              <a:solidFill>
                <a:srgbClr val="FFC000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912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And the #1?</a:t>
            </a:r>
            <a:br>
              <a:rPr lang="en-US" dirty="0" smtClean="0"/>
            </a:br>
            <a:r>
              <a:rPr lang="en-US" dirty="0" smtClean="0"/>
              <a:t>ATTENDANCE!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  <a:latin typeface="Century" panose="02040604050505020304" pitchFamily="18" charset="0"/>
              </a:rPr>
              <a:t>Arriving late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  <a:latin typeface="Century" panose="02040604050505020304" pitchFamily="18" charset="0"/>
              </a:rPr>
              <a:t>No call/no show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  <a:latin typeface="Century" panose="02040604050505020304" pitchFamily="18" charset="0"/>
              </a:rPr>
              <a:t>Perpetually “sick”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  <a:latin typeface="Century" panose="02040604050505020304" pitchFamily="18" charset="0"/>
              </a:rPr>
              <a:t>“Car problems”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581400"/>
            <a:ext cx="32004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209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challenges regarding modern youth workers: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  <a:latin typeface="Century" panose="02040604050505020304" pitchFamily="18" charset="0"/>
              </a:rPr>
              <a:t>The job hopping contradiction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  <a:latin typeface="Century" panose="02040604050505020304" pitchFamily="18" charset="0"/>
              </a:rPr>
              <a:t>“I don’t want to work retail”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  <a:latin typeface="Century" panose="02040604050505020304" pitchFamily="18" charset="0"/>
              </a:rPr>
              <a:t>Public assistance vs. minimum wage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4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9">
      <a:dk1>
        <a:sysClr val="windowText" lastClr="000000"/>
      </a:dk1>
      <a:lt1>
        <a:sysClr val="window" lastClr="FFFFFF"/>
      </a:lt1>
      <a:dk2>
        <a:srgbClr val="183962"/>
      </a:dk2>
      <a:lt2>
        <a:srgbClr val="EEECE1"/>
      </a:lt2>
      <a:accent1>
        <a:srgbClr val="3F6EA7"/>
      </a:accent1>
      <a:accent2>
        <a:srgbClr val="B94441"/>
      </a:accent2>
      <a:accent3>
        <a:srgbClr val="7A983E"/>
      </a:accent3>
      <a:accent4>
        <a:srgbClr val="6E558D"/>
      </a:accent4>
      <a:accent5>
        <a:srgbClr val="00B0F0"/>
      </a:accent5>
      <a:accent6>
        <a:srgbClr val="FFC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317</Words>
  <Application>Microsoft Office PowerPoint</Application>
  <PresentationFormat>On-screen Show (4:3)</PresentationFormat>
  <Paragraphs>57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Youth Job Retention  Modern Labor Market, Modern Challenges</vt:lpstr>
      <vt:lpstr>So you found a job…</vt:lpstr>
      <vt:lpstr>Main reasons for youth job loss</vt:lpstr>
      <vt:lpstr>#3 DISHONESTY</vt:lpstr>
      <vt:lpstr>Time theft is primary form</vt:lpstr>
      <vt:lpstr>#2 “Customer Service 101” (Attitude!)</vt:lpstr>
      <vt:lpstr>“Why?”</vt:lpstr>
      <vt:lpstr>And the #1? ATTENDANCE!</vt:lpstr>
      <vt:lpstr>Other challenges regarding modern youth workers:</vt:lpstr>
      <vt:lpstr>Job Hopping Then &amp; Now/Gaps</vt:lpstr>
      <vt:lpstr>But I don’t want to work retail…</vt:lpstr>
      <vt:lpstr>Working is always better!</vt:lpstr>
      <vt:lpstr>…but let’s not forget:</vt:lpstr>
      <vt:lpstr>Questions?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Glenny</dc:creator>
  <cp:lastModifiedBy>Nora Zollweg</cp:lastModifiedBy>
  <cp:revision>86</cp:revision>
  <cp:lastPrinted>2019-03-15T22:29:18Z</cp:lastPrinted>
  <dcterms:created xsi:type="dcterms:W3CDTF">2014-04-13T21:44:41Z</dcterms:created>
  <dcterms:modified xsi:type="dcterms:W3CDTF">2019-03-19T14:48:58Z</dcterms:modified>
</cp:coreProperties>
</file>